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41DEF2-CB39-4377-9557-AC1C2386F9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3697" y="1115736"/>
            <a:ext cx="9595607" cy="3506366"/>
          </a:xfrm>
        </p:spPr>
        <p:txBody>
          <a:bodyPr>
            <a:normAutofit fontScale="90000"/>
          </a:bodyPr>
          <a:lstStyle/>
          <a:p>
            <a:pPr algn="ctr"/>
            <a:r>
              <a:rPr lang="ru" sz="5300" b="1" cap="none" dirty="0">
                <a:solidFill>
                  <a:srgbClr val="00B0F0"/>
                </a:solidFill>
                <a:latin typeface="Arial Black" panose="020B0A04020102020204" pitchFamily="34" charset="0"/>
              </a:rPr>
              <a:t>Мастер-класс:</a:t>
            </a:r>
            <a:br>
              <a:rPr lang="ru" sz="5300" b="1" cap="none" dirty="0">
                <a:solidFill>
                  <a:srgbClr val="00B0F0"/>
                </a:solidFill>
                <a:latin typeface="Arial Black" panose="020B0A04020102020204" pitchFamily="34" charset="0"/>
              </a:rPr>
            </a:br>
            <a:r>
              <a:rPr lang="ru-RU" sz="5300" b="1" cap="none" dirty="0">
                <a:solidFill>
                  <a:srgbClr val="00B0F0"/>
                </a:solidFill>
                <a:latin typeface="Arial Black" panose="020B0A04020102020204" pitchFamily="34" charset="0"/>
                <a:cs typeface="Times New Roman" pitchFamily="18" charset="0"/>
              </a:rPr>
              <a:t>«</a:t>
            </a:r>
            <a:r>
              <a:rPr lang="ru-RU" sz="5300" b="1" cap="none" dirty="0" err="1">
                <a:solidFill>
                  <a:srgbClr val="00B0F0"/>
                </a:solidFill>
                <a:latin typeface="Arial Black" panose="020B0A04020102020204" pitchFamily="34" charset="0"/>
                <a:cs typeface="Times New Roman" pitchFamily="18" charset="0"/>
              </a:rPr>
              <a:t>Нейрографика</a:t>
            </a:r>
            <a:r>
              <a:rPr lang="ru-RU" sz="5300" b="1" cap="none" dirty="0">
                <a:solidFill>
                  <a:srgbClr val="00B0F0"/>
                </a:solidFill>
                <a:latin typeface="Arial Black" panose="020B0A04020102020204" pitchFamily="34" charset="0"/>
                <a:cs typeface="Times New Roman" pitchFamily="18" charset="0"/>
              </a:rPr>
              <a:t> как метод арт-терапии в работе с дошкольниками»</a:t>
            </a:r>
            <a:br>
              <a:rPr lang="ru-RU" sz="4000" b="1" cap="none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539CA7-1070-4359-AB4A-042B8BC798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65827" y="4831826"/>
            <a:ext cx="3337420" cy="1141135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Миронова О.Н. </a:t>
            </a:r>
          </a:p>
          <a:p>
            <a:pPr algn="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оспитатель МБДОУ «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Детский сад №57 «Катюша</a:t>
            </a:r>
            <a:r>
              <a:rPr lang="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1435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B78671-FBDF-40AC-A7CB-B6C27ED20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592" y="579815"/>
            <a:ext cx="7504651" cy="482652"/>
          </a:xfrm>
        </p:spPr>
        <p:txBody>
          <a:bodyPr>
            <a:normAutofit fontScale="90000"/>
          </a:bodyPr>
          <a:lstStyle/>
          <a:p>
            <a:r>
              <a:rPr lang="ru-RU" dirty="0"/>
              <a:t>Этапы рисования: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753087-8F30-4432-BA9A-002E47CD98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015" y="1489884"/>
            <a:ext cx="5259055" cy="2612334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/>
              <a:t>1 этап</a:t>
            </a:r>
          </a:p>
          <a:p>
            <a:r>
              <a:rPr lang="ru-RU" sz="2400" dirty="0"/>
              <a:t>Возьмите тонкий чёрный маркер или </a:t>
            </a:r>
            <a:r>
              <a:rPr lang="ru-RU" sz="2400" dirty="0" err="1"/>
              <a:t>гелевую</a:t>
            </a:r>
            <a:r>
              <a:rPr lang="ru-RU" sz="2400" dirty="0"/>
              <a:t> чёрную ручку, или карандаш в руку и положите перед собой лист.</a:t>
            </a: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3AA239-5184-4D25-9C20-2644B8693C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05182" y="1149293"/>
            <a:ext cx="5684240" cy="3036814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2 этап</a:t>
            </a:r>
          </a:p>
          <a:p>
            <a:r>
              <a:rPr lang="ru-RU" sz="2400" dirty="0"/>
              <a:t>Смотрим на лист, мы видим множество пересечений линий-сопряжений. — Их нужно сначала скруглить. Эту работу выполняем более тонким маркером, фломастером, ручкой, карандашом.</a:t>
            </a:r>
          </a:p>
          <a:p>
            <a:endParaRPr lang="ru-RU" dirty="0"/>
          </a:p>
        </p:txBody>
      </p:sp>
      <p:pic>
        <p:nvPicPr>
          <p:cNvPr id="5" name="Рисунок 4" descr="https://www.maam.ru/upload/blogs/detsad-1088462-1589886662.jpg">
            <a:extLst>
              <a:ext uri="{FF2B5EF4-FFF2-40B4-BE49-F238E27FC236}">
                <a16:creationId xmlns:a16="http://schemas.microsoft.com/office/drawing/2014/main" id="{33CAF3C7-E6B3-4655-9AAD-7F455D0E291B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015" y="4186107"/>
            <a:ext cx="4337108" cy="2441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s://www.maam.ru/upload/blogs/detsad-1088462-1589886730.jpg">
            <a:extLst>
              <a:ext uri="{FF2B5EF4-FFF2-40B4-BE49-F238E27FC236}">
                <a16:creationId xmlns:a16="http://schemas.microsoft.com/office/drawing/2014/main" id="{F28CEF8B-77BB-4ED0-B727-9B956637F430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1468" y="4186107"/>
            <a:ext cx="4437776" cy="247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5888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1087661-7786-432B-AE3B-AE85783E361B}"/>
              </a:ext>
            </a:extLst>
          </p:cNvPr>
          <p:cNvSpPr/>
          <p:nvPr/>
        </p:nvSpPr>
        <p:spPr>
          <a:xfrm>
            <a:off x="137020" y="484561"/>
            <a:ext cx="55255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</a:rPr>
              <a:t>3 этап</a:t>
            </a:r>
          </a:p>
          <a:p>
            <a:r>
              <a:rPr lang="ru-RU" sz="2400" dirty="0"/>
              <a:t>Дорисовываем линии. Нет какого-то конкретного правила, как нужно рисовать: как чувствуете, так и делайте. После того, как мы добавили линии, снова скругляем углы, которые у нас появились (сглаживаем, убираем напряжение).</a:t>
            </a:r>
          </a:p>
        </p:txBody>
      </p:sp>
      <p:pic>
        <p:nvPicPr>
          <p:cNvPr id="3" name="Рисунок 2" descr="https://www.maam.ru/upload/blogs/detsad-1088462-1589886807.jpg">
            <a:extLst>
              <a:ext uri="{FF2B5EF4-FFF2-40B4-BE49-F238E27FC236}">
                <a16:creationId xmlns:a16="http://schemas.microsoft.com/office/drawing/2014/main" id="{CA1F9003-9F6D-4526-B90C-25AB56067D6C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020" y="3900881"/>
            <a:ext cx="5064153" cy="3019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A77D4BD-DDAB-43CF-AF71-009E6D860849}"/>
              </a:ext>
            </a:extLst>
          </p:cNvPr>
          <p:cNvSpPr/>
          <p:nvPr/>
        </p:nvSpPr>
        <p:spPr>
          <a:xfrm>
            <a:off x="6761526" y="445875"/>
            <a:ext cx="512567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</a:rPr>
              <a:t>4 этап</a:t>
            </a:r>
          </a:p>
          <a:p>
            <a:r>
              <a:rPr lang="ru-RU" sz="2400" dirty="0"/>
              <a:t>После того как округлили свой рисунок, начинаем раскрашивать фигуры в разные цвета, какие предпочтительны в данный момент.</a:t>
            </a:r>
          </a:p>
          <a:p>
            <a:r>
              <a:rPr lang="ru-RU" sz="2400" dirty="0"/>
              <a:t>Затем раскрашиваем «реки».</a:t>
            </a:r>
          </a:p>
          <a:p>
            <a:endParaRPr lang="ru-RU" sz="2400" dirty="0"/>
          </a:p>
          <a:p>
            <a:r>
              <a:rPr lang="ru-RU" sz="2400" b="1" dirty="0">
                <a:solidFill>
                  <a:schemeClr val="tx2"/>
                </a:solidFill>
              </a:rPr>
              <a:t>5 этап </a:t>
            </a:r>
          </a:p>
          <a:p>
            <a:r>
              <a:rPr lang="ru-RU" sz="2400" dirty="0"/>
              <a:t>Завершить рисунок обязательно нужно линиями поля.</a:t>
            </a:r>
          </a:p>
          <a:p>
            <a:r>
              <a:rPr lang="ru-RU" sz="2400" dirty="0"/>
              <a:t>В завершении получается яркий красочный рисунок, состоящий из линий и кругов.</a:t>
            </a:r>
          </a:p>
        </p:txBody>
      </p:sp>
    </p:spTree>
    <p:extLst>
      <p:ext uri="{BB962C8B-B14F-4D97-AF65-F5344CB8AC3E}">
        <p14:creationId xmlns:p14="http://schemas.microsoft.com/office/powerpoint/2010/main" val="3433876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ownloads\1673762205_gas-kvas-com-p-neirografika-dlya-nachinayushchikh-poryado-35.png">
            <a:extLst>
              <a:ext uri="{FF2B5EF4-FFF2-40B4-BE49-F238E27FC236}">
                <a16:creationId xmlns:a16="http://schemas.microsoft.com/office/drawing/2014/main" id="{AFE1B4A3-3C50-437A-9B22-81E853645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1" y="67112"/>
            <a:ext cx="12029813" cy="66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895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84DD91CA-92BB-4A7A-B7DD-2E12A2394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2424"/>
            <a:ext cx="5807227" cy="411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 background">
            <a:extLst>
              <a:ext uri="{FF2B5EF4-FFF2-40B4-BE49-F238E27FC236}">
                <a16:creationId xmlns:a16="http://schemas.microsoft.com/office/drawing/2014/main" id="{88BB298B-DAE9-4697-A6A8-D58055A01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333" y="463329"/>
            <a:ext cx="5810920" cy="435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03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1B59EE-3EB4-43C9-8AF3-7CEE91EF2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2712" y="1007654"/>
            <a:ext cx="8610600" cy="1293028"/>
          </a:xfrm>
        </p:spPr>
        <p:txBody>
          <a:bodyPr/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Что же такое </a:t>
            </a:r>
            <a:r>
              <a:rPr lang="ru-RU" b="1" dirty="0" err="1">
                <a:solidFill>
                  <a:schemeClr val="accent1"/>
                </a:solidFill>
              </a:rPr>
              <a:t>нейрографика</a:t>
            </a:r>
            <a:r>
              <a:rPr lang="ru-RU" b="1" dirty="0">
                <a:solidFill>
                  <a:schemeClr val="accent1"/>
                </a:solidFill>
              </a:rPr>
              <a:t>?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E41FCF-461D-44A9-9B60-6484E42FE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32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Слово "</a:t>
            </a:r>
            <a:r>
              <a:rPr lang="ru-RU" sz="32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нейрографика</a:t>
            </a:r>
            <a:r>
              <a:rPr lang="ru-RU" sz="32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" состоит из двух частей </a:t>
            </a:r>
          </a:p>
          <a:p>
            <a:pPr marL="0" lvl="0" indent="0" algn="ctr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«нейро»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«графика». 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«Нейро»</a:t>
            </a:r>
            <a:r>
              <a:rPr lang="ru-RU" sz="32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– это мозг, психика: всё, от чего зависит жизнь, состояние, чувства и мироощущение человека.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ru-RU" sz="3200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«Графика»</a:t>
            </a:r>
            <a:r>
              <a:rPr lang="ru-RU" sz="32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– это линия.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402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D6AB2B-09F7-4434-968A-61E5C9F9C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b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dirty="0"/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137DE7-3E87-4ABE-8349-E514D7D034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7667" y="964735"/>
            <a:ext cx="10296666" cy="4195194"/>
          </a:xfrm>
        </p:spPr>
        <p:txBody>
          <a:bodyPr>
            <a:normAutofit/>
          </a:bodyPr>
          <a:lstStyle/>
          <a:p>
            <a:pPr algn="ctr"/>
            <a:r>
              <a:rPr lang="ru-RU" sz="2900" cap="all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То есть </a:t>
            </a:r>
            <a:r>
              <a:rPr lang="ru-RU" sz="2900" b="1" cap="all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нейрографика</a:t>
            </a:r>
            <a:r>
              <a:rPr lang="ru-RU" sz="2900" cap="all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– метод, работающий непосредственно с головным мозгом посредством графического исполнения определенного пошагового алгоритма на листе бумаги.</a:t>
            </a:r>
            <a:br>
              <a:rPr lang="ru-RU" sz="2900" cap="all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br>
              <a:rPr lang="ru-RU" sz="2900" cap="all" dirty="0">
                <a:solidFill>
                  <a:srgbClr val="002060"/>
                </a:solidFill>
                <a:ea typeface="+mj-ea"/>
                <a:cs typeface="+mj-cs"/>
              </a:rPr>
            </a:br>
            <a:r>
              <a:rPr lang="ru-RU" sz="2500" b="1" cap="all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Нейрографика</a:t>
            </a:r>
            <a:r>
              <a:rPr lang="ru-RU" sz="2500" cap="all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– новейший метод работы с подсознанием через рисунок.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299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DA04EAE3-D9A7-4C3A-B9AE-26158F66AE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8172" y="1501629"/>
            <a:ext cx="7080868" cy="4717055"/>
          </a:xfrm>
        </p:spPr>
        <p:txBody>
          <a:bodyPr/>
          <a:lstStyle/>
          <a:p>
            <a:pPr lvl="0" algn="just">
              <a:lnSpc>
                <a:spcPct val="100000"/>
              </a:lnSpc>
              <a:spcBef>
                <a:spcPct val="20000"/>
              </a:spcBef>
            </a:pPr>
            <a:r>
              <a:rPr lang="ru-RU" sz="32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Основателем данной методики является Павел Михайлович Пискарев, ректор институтов психологии творчества и аналитического коучинга, член-корреспондент международной академии психологических наук, член ассоциации русскоязычных коучей.</a:t>
            </a:r>
            <a:br>
              <a:rPr lang="ru-RU" sz="3200" dirty="0">
                <a:solidFill>
                  <a:prstClr val="black"/>
                </a:solidFill>
                <a:latin typeface="Calibri"/>
              </a:rPr>
            </a:br>
            <a:endParaRPr lang="ru-RU" sz="3200" dirty="0">
              <a:solidFill>
                <a:prstClr val="black"/>
              </a:solidFill>
              <a:latin typeface="Calibri"/>
            </a:endParaRPr>
          </a:p>
          <a:p>
            <a:endParaRPr lang="ru-RU" dirty="0"/>
          </a:p>
        </p:txBody>
      </p:sp>
      <p:pic>
        <p:nvPicPr>
          <p:cNvPr id="5" name="Picture 2" descr="C:\Users\User\Desktop\воспитатель года 2023г\нейрографика\5aNUbX3Oc_Q.jpg">
            <a:extLst>
              <a:ext uri="{FF2B5EF4-FFF2-40B4-BE49-F238E27FC236}">
                <a16:creationId xmlns:a16="http://schemas.microsoft.com/office/drawing/2014/main" id="{E3648B38-97EA-45A8-B40F-3EE28C486FE4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" b="83"/>
          <a:stretch>
            <a:fillRect/>
          </a:stretch>
        </p:blipFill>
        <p:spPr bwMode="auto">
          <a:xfrm>
            <a:off x="7861300" y="750888"/>
            <a:ext cx="3644900" cy="54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596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2BD1734C-3A37-4B77-9ADB-E7E4FC13E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4624" y="1751887"/>
            <a:ext cx="4951576" cy="4466797"/>
          </a:xfrm>
        </p:spPr>
        <p:txBody>
          <a:bodyPr>
            <a:normAutofit fontScale="92500"/>
          </a:bodyPr>
          <a:lstStyle/>
          <a:p>
            <a:pPr lvl="0">
              <a:lnSpc>
                <a:spcPct val="100000"/>
              </a:lnSpc>
              <a:spcBef>
                <a:spcPct val="20000"/>
              </a:spcBef>
            </a:pPr>
            <a:endParaRPr lang="ru-RU" sz="32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Нейрографическая</a:t>
            </a:r>
            <a:r>
              <a:rPr lang="ru-RU" sz="24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линия </a:t>
            </a:r>
            <a:r>
              <a:rPr lang="ru-RU" sz="24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нейролиния</a:t>
            </a:r>
            <a:r>
              <a:rPr lang="ru-RU" sz="24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)  - это линия, которая не повторяет себя на каждом участке своего движения, и идет туда, где мы не ожидаем ее увидеть.  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ru-RU" sz="2400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Нейролиния</a:t>
            </a:r>
            <a:r>
              <a:rPr lang="ru-RU" sz="24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позволяет нам изображение сделать </a:t>
            </a:r>
            <a:r>
              <a:rPr lang="ru-RU" sz="24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ощущением</a:t>
            </a:r>
            <a:r>
              <a:rPr lang="ru-RU" sz="24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, перевести схему в </a:t>
            </a:r>
            <a:r>
              <a:rPr lang="ru-RU" sz="24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рисунок, индивидуализировать</a:t>
            </a:r>
            <a:r>
              <a:rPr lang="ru-RU" sz="24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любое изображение.</a:t>
            </a:r>
          </a:p>
          <a:p>
            <a:endParaRPr lang="ru-RU" dirty="0"/>
          </a:p>
        </p:txBody>
      </p:sp>
      <p:pic>
        <p:nvPicPr>
          <p:cNvPr id="5" name="Объект 5">
            <a:extLst>
              <a:ext uri="{FF2B5EF4-FFF2-40B4-BE49-F238E27FC236}">
                <a16:creationId xmlns:a16="http://schemas.microsoft.com/office/drawing/2014/main" id="{0F4DBEAB-7D6F-4C47-913C-962A60B70CF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08" b="27308"/>
          <a:stretch>
            <a:fillRect/>
          </a:stretch>
        </p:blipFill>
        <p:spPr>
          <a:xfrm>
            <a:off x="444381" y="1995574"/>
            <a:ext cx="5671436" cy="3909570"/>
          </a:xfr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A4FD4AE-70D4-4D29-8B45-22691A757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6146" y="738888"/>
            <a:ext cx="8919823" cy="824992"/>
          </a:xfrm>
        </p:spPr>
        <p:txBody>
          <a:bodyPr>
            <a:normAutofit fontScale="90000"/>
          </a:bodyPr>
          <a:lstStyle/>
          <a:p>
            <a:r>
              <a:rPr lang="ru-RU" i="1" dirty="0"/>
              <a:t> </a:t>
            </a:r>
            <a:br>
              <a:rPr lang="ru-RU" dirty="0"/>
            </a:br>
            <a:r>
              <a:rPr lang="ru-RU" sz="4400" b="1" dirty="0" err="1">
                <a:solidFill>
                  <a:srgbClr val="002060"/>
                </a:solidFill>
              </a:rPr>
              <a:t>Нейрографическая</a:t>
            </a:r>
            <a:r>
              <a:rPr lang="ru-RU" sz="4400" b="1" dirty="0">
                <a:solidFill>
                  <a:srgbClr val="002060"/>
                </a:solidFill>
              </a:rPr>
              <a:t> линия </a:t>
            </a:r>
          </a:p>
        </p:txBody>
      </p:sp>
    </p:spTree>
    <p:extLst>
      <p:ext uri="{BB962C8B-B14F-4D97-AF65-F5344CB8AC3E}">
        <p14:creationId xmlns:p14="http://schemas.microsoft.com/office/powerpoint/2010/main" val="1536167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09CF30D-D16F-490C-ACEF-E4EAF0E3BB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3398" y="318782"/>
            <a:ext cx="10905688" cy="4748168"/>
          </a:xfrm>
        </p:spPr>
        <p:txBody>
          <a:bodyPr>
            <a:normAutofit fontScale="92500" lnSpcReduction="20000"/>
          </a:bodyPr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9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Применение </a:t>
            </a:r>
            <a:r>
              <a:rPr lang="ru-RU" sz="3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нейрографики</a:t>
            </a:r>
            <a:r>
              <a:rPr lang="ru-RU" sz="39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в работе с детьми дошкольного возраста может выступать как метод арт-терапии.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9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Для работы с </a:t>
            </a:r>
            <a:r>
              <a:rPr lang="ru-RU" sz="390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нейрографикой</a:t>
            </a:r>
            <a:r>
              <a:rPr lang="ru-RU" sz="39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не требуется специальное обучение. Главное правило-направлять, а не подсказывать.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9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Арт-терапия (от англ. </a:t>
            </a:r>
            <a:r>
              <a:rPr lang="ru-RU" sz="39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art</a:t>
            </a:r>
            <a:r>
              <a:rPr lang="ru-RU" sz="39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, искусство) </a:t>
            </a:r>
            <a:r>
              <a:rPr lang="ru-RU" sz="39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— направление в психотерапии и психологической коррекции, основанное на искусстве и творчестве.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023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81E3D4-4BD9-4624-B50A-8CA30ABFDC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9234" y="1686187"/>
            <a:ext cx="9679497" cy="4018326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ct val="20000"/>
              </a:spcBef>
            </a:pPr>
            <a:br>
              <a:rPr lang="ru-RU" sz="5300" b="1" cap="none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</a:br>
            <a:r>
              <a:rPr lang="ru-RU" sz="5300" b="1" cap="none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                  Принципы рисования</a:t>
            </a:r>
            <a:br>
              <a:rPr lang="ru-RU" sz="5300" cap="none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3200" cap="none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1.Правило спонтанности.</a:t>
            </a:r>
            <a:br>
              <a:rPr lang="ru-RU" sz="3200" cap="none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lang="ru-RU" sz="3200" cap="none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3200" cap="none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2.Отсутствие критериев оценки.</a:t>
            </a:r>
            <a:br>
              <a:rPr lang="ru-RU" sz="3200" cap="none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lang="ru-RU" sz="3200" cap="none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3200" cap="none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3.Правило избавления от острых углов.</a:t>
            </a:r>
            <a:br>
              <a:rPr lang="ru-RU" sz="3200" cap="none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lang="ru-RU" sz="3200" cap="none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3200" cap="none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4.Правило завершения рисунка – линии поля.</a:t>
            </a:r>
            <a:br>
              <a:rPr lang="ru-RU" sz="3200" cap="none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lang="ru-RU" sz="3200" cap="none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3200" cap="none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5.Правило рисунка без образов.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868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3DBB5-E5EE-4157-91DD-79A4ECF51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024" y="861270"/>
            <a:ext cx="4114800" cy="1600200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Скругление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FD9ED8-C614-486E-A2D0-2A3C1B81A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Скругление – это специальный, уникальный способ соединения линий, фигур, объектов. </a:t>
            </a:r>
          </a:p>
          <a:p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Круг — это базовое изображение, это солнце, личность, духовное целое. </a:t>
            </a:r>
          </a:p>
          <a:p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Угол — это проблема, напряжение, конфликт.</a:t>
            </a:r>
          </a:p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BAA7E76-EFA7-4250-89D0-DDB169D3F5EA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24" y="3253530"/>
            <a:ext cx="3241675" cy="2743200"/>
          </a:xfrm>
        </p:spPr>
      </p:pic>
      <p:pic>
        <p:nvPicPr>
          <p:cNvPr id="7" name="Объект 5">
            <a:extLst>
              <a:ext uri="{FF2B5EF4-FFF2-40B4-BE49-F238E27FC236}">
                <a16:creationId xmlns:a16="http://schemas.microsoft.com/office/drawing/2014/main" id="{46C1658C-C55E-43D9-AAEF-CF527EF60C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76" y="2873929"/>
            <a:ext cx="324167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68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D63710C-1772-4B53-B15F-60E5EF808CDF}"/>
              </a:ext>
            </a:extLst>
          </p:cNvPr>
          <p:cNvSpPr/>
          <p:nvPr/>
        </p:nvSpPr>
        <p:spPr>
          <a:xfrm>
            <a:off x="2122414" y="756917"/>
            <a:ext cx="875810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Материалы для создания </a:t>
            </a:r>
          </a:p>
          <a:p>
            <a:pPr algn="ctr"/>
            <a:r>
              <a:rPr lang="ru-RU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нейрографического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рисунка: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E2E54A7-90F4-4C4D-A00A-B811078A7AAE}"/>
              </a:ext>
            </a:extLst>
          </p:cNvPr>
          <p:cNvSpPr/>
          <p:nvPr/>
        </p:nvSpPr>
        <p:spPr>
          <a:xfrm>
            <a:off x="405467" y="3429000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1.Альбомные листы </a:t>
            </a:r>
          </a:p>
          <a:p>
            <a:pPr algn="ctr"/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2.Цветные карандаши</a:t>
            </a:r>
          </a:p>
          <a:p>
            <a:pPr algn="ctr"/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3.Фломастеры</a:t>
            </a:r>
          </a:p>
          <a:p>
            <a:pPr algn="ctr"/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4.Гелевые, цветные ручки</a:t>
            </a:r>
          </a:p>
          <a:p>
            <a:pPr algn="ctr"/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5.Цветные мелки и т.д.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9B8D4E82-0C1A-4112-A716-799986069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963" y="2275370"/>
            <a:ext cx="5878464" cy="390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131320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51</TotalTime>
  <Words>515</Words>
  <Application>Microsoft Office PowerPoint</Application>
  <PresentationFormat>Широкоэкранный</PresentationFormat>
  <Paragraphs>46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Century Gothic</vt:lpstr>
      <vt:lpstr>Times New Roman</vt:lpstr>
      <vt:lpstr>Wingdings</vt:lpstr>
      <vt:lpstr>След самолета</vt:lpstr>
      <vt:lpstr>Мастер-класс: «Нейрографика как метод арт-терапии в работе с дошкольниками» </vt:lpstr>
      <vt:lpstr>Что же такое нейрографика? </vt:lpstr>
      <vt:lpstr>  </vt:lpstr>
      <vt:lpstr>Презентация PowerPoint</vt:lpstr>
      <vt:lpstr>  Нейрографическая линия </vt:lpstr>
      <vt:lpstr>Презентация PowerPoint</vt:lpstr>
      <vt:lpstr>                   Принципы рисования 1.Правило спонтанности.  2.Отсутствие критериев оценки.  3.Правило избавления от острых углов.  4.Правило завершения рисунка – линии поля.  5.Правило рисунка без образов.</vt:lpstr>
      <vt:lpstr>Скругление</vt:lpstr>
      <vt:lpstr>Презентация PowerPoint</vt:lpstr>
      <vt:lpstr>Этапы рисования: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Мастер-класс: «Нейрографика как метод арт-терапии в работе с дошкольниками» </dc:title>
  <dc:creator>Александр</dc:creator>
  <cp:lastModifiedBy>Александр</cp:lastModifiedBy>
  <cp:revision>1</cp:revision>
  <dcterms:created xsi:type="dcterms:W3CDTF">2025-01-19T11:13:32Z</dcterms:created>
  <dcterms:modified xsi:type="dcterms:W3CDTF">2025-01-19T12:04:48Z</dcterms:modified>
</cp:coreProperties>
</file>